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59" r:id="rId3"/>
    <p:sldId id="256" r:id="rId4"/>
    <p:sldId id="261" r:id="rId5"/>
    <p:sldId id="257" r:id="rId6"/>
    <p:sldId id="263" r:id="rId7"/>
    <p:sldId id="264" r:id="rId8"/>
    <p:sldId id="262" r:id="rId9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0F7FE"/>
    <a:srgbClr val="E9F3FD"/>
    <a:srgbClr val="663300"/>
    <a:srgbClr val="CC9966"/>
    <a:srgbClr val="FFCC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94660"/>
  </p:normalViewPr>
  <p:slideViewPr>
    <p:cSldViewPr>
      <p:cViewPr>
        <p:scale>
          <a:sx n="70" d="100"/>
          <a:sy n="70" d="100"/>
        </p:scale>
        <p:origin x="2626" y="77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058" cy="4966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31" y="1"/>
            <a:ext cx="2946058" cy="4966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03932-DE55-4FBF-9F78-CF50506EA017}" type="datetimeFigureOut">
              <a:rPr lang="en-ZA" smtClean="0"/>
              <a:t>2024/10/31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42" y="4716159"/>
            <a:ext cx="5438792" cy="4465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7587"/>
            <a:ext cx="2946058" cy="496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31" y="9427587"/>
            <a:ext cx="2946058" cy="496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A95DB-0DF3-4840-980E-E0837E8A712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55926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A95DB-0DF3-4840-980E-E0837E8A712A}" type="slidenum">
              <a:rPr lang="en-ZA" smtClean="0"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17703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A95DB-0DF3-4840-980E-E0837E8A712A}" type="slidenum">
              <a:rPr lang="en-ZA" smtClean="0"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54215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520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969"/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35239-7F45-49B2-BA2D-84F7A6761100}" type="datetimeFigureOut">
              <a:rPr lang="en-ZA" smtClean="0"/>
              <a:pPr/>
              <a:t>2024/10/31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18C90-8AF1-409B-9C57-D0D76CC86DB8}" type="slidenum">
              <a:rPr lang="en-ZA" smtClean="0"/>
              <a:pPr/>
              <a:t>‹#›</a:t>
            </a:fld>
            <a:endParaRPr lang="en-Z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3039" rtl="0" eaLnBrk="1" latinLnBrk="0" hangingPunct="1">
        <a:spcBef>
          <a:spcPct val="0"/>
        </a:spcBef>
        <a:buNone/>
        <a:defRPr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itchFamily="34" charset="0"/>
        <a:buChar char="–"/>
        <a:defRPr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itchFamily="34" charset="0"/>
        <a:buChar char="–"/>
        <a:defRPr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itchFamily="34" charset="0"/>
        <a:buChar char="»"/>
        <a:defRPr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nsfas.org.z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2379C908-0A49-166A-79A9-AB3BE9BB2B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128465"/>
            <a:ext cx="2743002" cy="936104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892E0498-7D87-CB2F-AE8C-63DD44A49C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664" y="125124"/>
            <a:ext cx="3685704" cy="8674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D432A2-0741-56BF-5300-64541E3B6370}"/>
              </a:ext>
            </a:extLst>
          </p:cNvPr>
          <p:cNvSpPr txBox="1"/>
          <p:nvPr/>
        </p:nvSpPr>
        <p:spPr>
          <a:xfrm>
            <a:off x="303992" y="1042560"/>
            <a:ext cx="6250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003366"/>
                </a:solidFill>
                <a:latin typeface="Lucida Handwriting" panose="03010101010101010101" pitchFamily="66" charset="0"/>
              </a:rPr>
              <a:t>Your future starts here!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6924BF-34FD-EACC-297F-4CCAE6500FA1}"/>
              </a:ext>
            </a:extLst>
          </p:cNvPr>
          <p:cNvSpPr txBox="1"/>
          <p:nvPr/>
        </p:nvSpPr>
        <p:spPr>
          <a:xfrm>
            <a:off x="0" y="1531360"/>
            <a:ext cx="6858000" cy="864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dirty="0">
                <a:latin typeface="Arial" pitchFamily="34" charset="0"/>
                <a:cs typeface="Arial" pitchFamily="34" charset="0"/>
              </a:rPr>
              <a:t>These programmes are recommended for students who already passed 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GRADE 12/ NCV Level 4 or an equivalent qualification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and would like to pursue a career in 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VOCATIONAL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directive studies to join the  </a:t>
            </a:r>
          </a:p>
          <a:p>
            <a:pPr algn="ctr"/>
            <a:r>
              <a:rPr lang="en-ZA" sz="1600" b="1" dirty="0">
                <a:latin typeface="Arial" pitchFamily="34" charset="0"/>
                <a:cs typeface="Arial" pitchFamily="34" charset="0"/>
              </a:rPr>
              <a:t>WORLD OF WORK.</a:t>
            </a:r>
          </a:p>
          <a:p>
            <a:r>
              <a:rPr lang="en-ZA" sz="16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DURATION:</a:t>
            </a:r>
          </a:p>
          <a:p>
            <a:endParaRPr lang="en-ZA" sz="1600" dirty="0">
              <a:latin typeface="Arial" pitchFamily="34" charset="0"/>
              <a:cs typeface="Arial" pitchFamily="34" charset="0"/>
            </a:endParaRPr>
          </a:p>
          <a:p>
            <a:r>
              <a:rPr lang="en-ZA" sz="1600" dirty="0">
                <a:latin typeface="Arial" pitchFamily="34" charset="0"/>
                <a:cs typeface="Arial" pitchFamily="34" charset="0"/>
              </a:rPr>
              <a:t>1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Semester per certificate  – 18 months in total.</a:t>
            </a: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  </a:t>
            </a:r>
            <a:endParaRPr lang="en-ZA" sz="1600" dirty="0">
              <a:latin typeface="Arial" pitchFamily="34" charset="0"/>
              <a:cs typeface="Arial" pitchFamily="34" charset="0"/>
            </a:endParaRP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APPLICATION AND REGISTRATION:</a:t>
            </a:r>
          </a:p>
          <a:p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Students 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MUST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 apply online on the website – online applications or can choose to go to the nearest campus to be assisted with online applications.</a:t>
            </a:r>
          </a:p>
          <a:p>
            <a:pPr marL="342900" indent="-3429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Successful applicants will be notified per SMS/email to come and register, 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ONLY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 after the 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CLOSING DATE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of the application.</a:t>
            </a:r>
          </a:p>
          <a:p>
            <a:pPr marL="342900" indent="-3429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Please apply on time as space are limited.</a:t>
            </a:r>
          </a:p>
          <a:p>
            <a:endParaRPr lang="en-ZA" sz="1600" dirty="0">
              <a:latin typeface="Arial" pitchFamily="34" charset="0"/>
              <a:cs typeface="Arial" pitchFamily="34" charset="0"/>
            </a:endParaRP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MODES OF DELIVERY:</a:t>
            </a:r>
          </a:p>
          <a:p>
            <a:endParaRPr lang="en-ZA" sz="1600" dirty="0">
              <a:latin typeface="Arial" pitchFamily="34" charset="0"/>
              <a:cs typeface="Arial" pitchFamily="34" charset="0"/>
            </a:endParaRPr>
          </a:p>
          <a:p>
            <a:r>
              <a:rPr lang="en-ZA" sz="1600" dirty="0">
                <a:latin typeface="Arial" pitchFamily="34" charset="0"/>
                <a:cs typeface="Arial" pitchFamily="34" charset="0"/>
              </a:rPr>
              <a:t>Full-Time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 ONLY </a:t>
            </a: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 </a:t>
            </a:r>
            <a:endParaRPr lang="en-ZA" sz="1600" dirty="0">
              <a:latin typeface="Arial" pitchFamily="34" charset="0"/>
              <a:cs typeface="Arial" pitchFamily="34" charset="0"/>
            </a:endParaRPr>
          </a:p>
          <a:p>
            <a:r>
              <a:rPr lang="en-ZA" sz="1600" b="1" dirty="0">
                <a:latin typeface="Arial" pitchFamily="34" charset="0"/>
                <a:cs typeface="Arial" pitchFamily="34" charset="0"/>
              </a:rPr>
              <a:t>Please note:</a:t>
            </a:r>
          </a:p>
          <a:p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Westcol reserves the right to ONLY offer programmes that are justified by student numbers, to change the location/venue of the programme and to cancel programme/s.</a:t>
            </a:r>
          </a:p>
          <a:p>
            <a:pPr marL="228600" indent="-2286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Potential student are encouraged to apply for a NSFAS bursary online – </a:t>
            </a:r>
            <a:r>
              <a:rPr lang="en-ZA" sz="1600" dirty="0">
                <a:solidFill>
                  <a:srgbClr val="003366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www.nsfas.org.za</a:t>
            </a:r>
            <a:endParaRPr lang="en-ZA" sz="160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The cost of textbooks is included in the fee structure of these programmes.</a:t>
            </a:r>
          </a:p>
          <a:p>
            <a:pPr marL="228600" indent="-2286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Westcol operates a cash free system.</a:t>
            </a:r>
          </a:p>
          <a:p>
            <a:pPr marL="228600" indent="-228600">
              <a:buFont typeface="+mj-lt"/>
              <a:buAutoNum type="arabicPeriod"/>
            </a:pPr>
            <a:r>
              <a:rPr lang="en-ZA" sz="1600" dirty="0">
                <a:latin typeface="Arial" pitchFamily="34" charset="0"/>
                <a:cs typeface="Arial" pitchFamily="34" charset="0"/>
              </a:rPr>
              <a:t>All monies must be directly deposited in any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 ABSA BANK.</a:t>
            </a:r>
          </a:p>
          <a:p>
            <a:endParaRPr lang="en-ZA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45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4A6AB0-8E1F-DD6F-DB5A-FAD344287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284" y="4615442"/>
            <a:ext cx="5112568" cy="525399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4D08FE0-99F9-FF61-DDC5-EE6BBE77B6E8}"/>
              </a:ext>
            </a:extLst>
          </p:cNvPr>
          <p:cNvGrpSpPr/>
          <p:nvPr/>
        </p:nvGrpSpPr>
        <p:grpSpPr>
          <a:xfrm>
            <a:off x="896090" y="539625"/>
            <a:ext cx="4832956" cy="3950806"/>
            <a:chOff x="188640" y="5785359"/>
            <a:chExt cx="2725068" cy="3866359"/>
          </a:xfrm>
        </p:grpSpPr>
        <p:sp>
          <p:nvSpPr>
            <p:cNvPr id="6" name="AutoShape 12">
              <a:extLst>
                <a:ext uri="{FF2B5EF4-FFF2-40B4-BE49-F238E27FC236}">
                  <a16:creationId xmlns:a16="http://schemas.microsoft.com/office/drawing/2014/main" id="{7E370345-6DF6-E0DC-CBA5-4AF5AF9EF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40" y="5785359"/>
              <a:ext cx="1241415" cy="1111570"/>
            </a:xfrm>
            <a:prstGeom prst="verticalScroll">
              <a:avLst>
                <a:gd name="adj" fmla="val 12500"/>
              </a:avLst>
            </a:prstGeom>
            <a:solidFill>
              <a:schemeClr val="accent6">
                <a:lumMod val="75000"/>
              </a:schemeClr>
            </a:solidFill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63305" tIns="31652" rIns="63305" bIns="31652" numCol="1" anchor="ctr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</a:pPr>
              <a:r>
                <a:rPr lang="en-ZA" sz="14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National </a:t>
              </a:r>
            </a:p>
            <a:p>
              <a:pPr algn="ctr" defTabSz="633039" fontAlgn="base">
                <a:spcBef>
                  <a:spcPct val="0"/>
                </a:spcBef>
              </a:pPr>
              <a:r>
                <a:rPr lang="en-ZA" sz="14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N </a:t>
              </a:r>
            </a:p>
            <a:p>
              <a:pPr algn="ctr" defTabSz="633039" fontAlgn="base">
                <a:spcBef>
                  <a:spcPct val="0"/>
                </a:spcBef>
              </a:pPr>
              <a:r>
                <a:rPr lang="en-ZA" sz="14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Diploma</a:t>
              </a: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3">
              <a:extLst>
                <a:ext uri="{FF2B5EF4-FFF2-40B4-BE49-F238E27FC236}">
                  <a16:creationId xmlns:a16="http://schemas.microsoft.com/office/drawing/2014/main" id="{1E0AD10F-47F3-91C3-F7ED-883CAA7D0F0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3565" y="5847264"/>
              <a:ext cx="1330143" cy="617903"/>
            </a:xfrm>
            <a:prstGeom prst="wave">
              <a:avLst>
                <a:gd name="adj1" fmla="val 14093"/>
                <a:gd name="adj2" fmla="val 2045"/>
              </a:avLst>
            </a:prstGeom>
            <a:solidFill>
              <a:srgbClr val="E9010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3305" tIns="31652" rIns="63305" bIns="31652" numCol="1" anchor="ctr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ts val="692"/>
                </a:spcAft>
              </a:pPr>
              <a:r>
                <a:rPr lang="en-ZA" sz="12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World of Work!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" name="AutoShape 14">
              <a:extLst>
                <a:ext uri="{FF2B5EF4-FFF2-40B4-BE49-F238E27FC236}">
                  <a16:creationId xmlns:a16="http://schemas.microsoft.com/office/drawing/2014/main" id="{EB262FFA-6C0A-A7C8-FD2C-FE18DAB6A21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27110" y="6286536"/>
              <a:ext cx="230270" cy="0"/>
            </a:xfrm>
            <a:prstGeom prst="straightConnector1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 type="triangle" w="sm" len="sm"/>
            </a:ln>
            <a:effectLst/>
          </p:spPr>
        </p:cxnSp>
        <p:sp>
          <p:nvSpPr>
            <p:cNvPr id="13" name="AutoShape 15">
              <a:extLst>
                <a:ext uri="{FF2B5EF4-FFF2-40B4-BE49-F238E27FC236}">
                  <a16:creationId xmlns:a16="http://schemas.microsoft.com/office/drawing/2014/main" id="{BF48C44E-D450-A4E6-B1DD-34A4127CE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42" y="6895599"/>
              <a:ext cx="1241415" cy="1206676"/>
            </a:xfrm>
            <a:prstGeom prst="upArrowCallout">
              <a:avLst>
                <a:gd name="adj1" fmla="val 11913"/>
                <a:gd name="adj2" fmla="val 20476"/>
                <a:gd name="adj3" fmla="val 23698"/>
                <a:gd name="adj4" fmla="val 67727"/>
              </a:avLst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63305" tIns="31652" rIns="63305" bIns="31652" numCol="1" anchor="ctr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0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Proof of 18 months applicable experience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8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Students MUST APPLY for a National N Diploma after completion of 18 months applicable experience – Information available  at Campus Examination Office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AutoShape 16">
              <a:extLst>
                <a:ext uri="{FF2B5EF4-FFF2-40B4-BE49-F238E27FC236}">
                  <a16:creationId xmlns:a16="http://schemas.microsoft.com/office/drawing/2014/main" id="{97D3E403-1D91-3BE3-C567-FA0E4B0DFF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2245" y="7195310"/>
              <a:ext cx="1330143" cy="680018"/>
            </a:xfrm>
            <a:prstGeom prst="leftArrowCallout">
              <a:avLst>
                <a:gd name="adj1" fmla="val 24926"/>
                <a:gd name="adj2" fmla="val 31130"/>
                <a:gd name="adj3" fmla="val 47958"/>
                <a:gd name="adj4" fmla="val 69343"/>
              </a:avLst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63305" tIns="31652" rIns="63305" bIns="31652" numCol="1" anchor="t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05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N6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05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 Semester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05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4 Subjects</a:t>
              </a:r>
              <a:endParaRPr lang="en-US" sz="105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17">
              <a:extLst>
                <a:ext uri="{FF2B5EF4-FFF2-40B4-BE49-F238E27FC236}">
                  <a16:creationId xmlns:a16="http://schemas.microsoft.com/office/drawing/2014/main" id="{90619F4B-90E5-B068-1D21-DC42772EA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837" y="7864885"/>
              <a:ext cx="921074" cy="926306"/>
            </a:xfrm>
            <a:prstGeom prst="upArrowCallout">
              <a:avLst>
                <a:gd name="adj1" fmla="val 27794"/>
                <a:gd name="adj2" fmla="val 39191"/>
                <a:gd name="adj3" fmla="val 16667"/>
                <a:gd name="adj4" fmla="val 66667"/>
              </a:avLst>
            </a:prstGeom>
            <a:solidFill>
              <a:srgbClr val="FF773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63305" tIns="31652" rIns="63305" bIns="31652" numCol="1" anchor="ctr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N5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 Semester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4 Subjects</a:t>
              </a:r>
              <a:endParaRPr lang="en-US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18">
              <a:extLst>
                <a:ext uri="{FF2B5EF4-FFF2-40B4-BE49-F238E27FC236}">
                  <a16:creationId xmlns:a16="http://schemas.microsoft.com/office/drawing/2014/main" id="{FBE94EC2-CF65-9490-9491-3106F8CED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837" y="8791191"/>
              <a:ext cx="939551" cy="853180"/>
            </a:xfrm>
            <a:prstGeom prst="upArrowCallout">
              <a:avLst>
                <a:gd name="adj1" fmla="val 30564"/>
                <a:gd name="adj2" fmla="val 30564"/>
                <a:gd name="adj3" fmla="val 16667"/>
                <a:gd name="adj4" fmla="val 66667"/>
              </a:avLst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63305" tIns="31652" rIns="63305" bIns="31652" numCol="1" anchor="t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Intro N4 / N4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 Semester</a:t>
              </a:r>
            </a:p>
            <a:p>
              <a:pPr algn="ctr" defTabSz="63303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ZA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4 Subjects</a:t>
              </a:r>
            </a:p>
            <a:p>
              <a:pPr defTabSz="633039" fontAlgn="base">
                <a:spcBef>
                  <a:spcPct val="0"/>
                </a:spcBef>
                <a:spcAft>
                  <a:spcPct val="0"/>
                </a:spcAft>
              </a:pPr>
              <a:endParaRPr lang="en-US" sz="1246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19">
              <a:extLst>
                <a:ext uri="{FF2B5EF4-FFF2-40B4-BE49-F238E27FC236}">
                  <a16:creationId xmlns:a16="http://schemas.microsoft.com/office/drawing/2014/main" id="{D8882F7E-DA38-99B0-5F75-85C9CC4BE18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46316" y="8953451"/>
              <a:ext cx="1126061" cy="698267"/>
            </a:xfrm>
            <a:prstGeom prst="flowChartProcess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63305" tIns="31652" rIns="63305" bIns="31652" numCol="1" anchor="t" anchorCtr="0" compatLnSpc="1">
              <a:prstTxWarp prst="textNoShape">
                <a:avLst/>
              </a:prstTxWarp>
            </a:bodyPr>
            <a:lstStyle/>
            <a:p>
              <a:pPr algn="ctr" defTabSz="633039" fontAlgn="base">
                <a:spcBef>
                  <a:spcPct val="0"/>
                </a:spcBef>
                <a:spcAft>
                  <a:spcPts val="692"/>
                </a:spcAft>
              </a:pPr>
              <a:r>
                <a:rPr lang="en-ZA" sz="1000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Grade 12/NCV L4/NSC or  equivalent qualification – please check selection criteria for specific programme</a:t>
              </a:r>
            </a:p>
            <a:p>
              <a:pPr defTabSz="633039" fontAlgn="base">
                <a:spcBef>
                  <a:spcPct val="0"/>
                </a:spcBef>
                <a:spcAft>
                  <a:spcPct val="0"/>
                </a:spcAft>
              </a:pPr>
              <a:endParaRPr lang="en-US" sz="1246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3430130-7926-1C10-CE1B-4EC967636BBE}"/>
                </a:ext>
              </a:extLst>
            </p:cNvPr>
            <p:cNvCxnSpPr>
              <a:cxnSpLocks/>
            </p:cNvCxnSpPr>
            <p:nvPr/>
          </p:nvCxnSpPr>
          <p:spPr>
            <a:xfrm>
              <a:off x="1482245" y="9329242"/>
              <a:ext cx="281438" cy="0"/>
            </a:xfrm>
            <a:prstGeom prst="straightConnector1">
              <a:avLst/>
            </a:prstGeom>
            <a:ln w="76200">
              <a:headEnd type="none" w="med" len="med"/>
              <a:tailEnd type="triangl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7">
            <a:extLst>
              <a:ext uri="{FF2B5EF4-FFF2-40B4-BE49-F238E27FC236}">
                <a16:creationId xmlns:a16="http://schemas.microsoft.com/office/drawing/2014/main" id="{85BC2F24-D760-66CA-1C28-F27F4A9A9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498" y="113905"/>
            <a:ext cx="2359032" cy="28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7364" tIns="23682" rIns="47364" bIns="2368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518"/>
              </a:spcAft>
            </a:pPr>
            <a:r>
              <a:rPr lang="en-ZA" sz="2000" b="1" dirty="0">
                <a:latin typeface="Arial" pitchFamily="34" charset="0"/>
                <a:cs typeface="Arial" pitchFamily="34" charset="0"/>
              </a:rPr>
              <a:t>LEARNING PATH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6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1107"/>
            <a:ext cx="2330300" cy="53174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Introductory N4 Business Studies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latin typeface="Arial" pitchFamily="34" charset="0"/>
                <a:cs typeface="Arial" pitchFamily="34" charset="0"/>
              </a:rPr>
              <a:t>This programme is compulsory for Grade 12 learners without computer related subject intending to enrol for Management Assistant</a:t>
            </a:r>
          </a:p>
          <a:p>
            <a:pPr algn="ctr"/>
            <a:endParaRPr lang="en-ZA" sz="1200" b="1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22, using the best of six relevant NSC/NC(V) L4 subjects (inclusive of English); or an</a:t>
            </a:r>
          </a:p>
          <a:p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NQF Level 4 occupational qualification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Communication N4</a:t>
            </a: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Entrepreneurship and Business Management N4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Choose any TWO of the following subjects: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Computer Practice</a:t>
            </a:r>
          </a:p>
          <a:p>
            <a:pPr marL="118695" indent="-118695">
              <a:buFont typeface="Arial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Information Processing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Please note the following: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Should have passed Applied Accounting or Accounting NSC/N3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endParaRPr lang="en-ZA" sz="55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0" y="5348588"/>
            <a:ext cx="2330300" cy="46166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Management Assistant</a:t>
            </a:r>
          </a:p>
          <a:p>
            <a:pPr algn="ctr"/>
            <a:endParaRPr lang="en-ZA" sz="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 ENTRY REQUIREMENTS: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endParaRPr lang="en-ZA" sz="800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An Office Administration L4 certificate;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Grade 12 with computer subjects/CAT;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 National Introductory Certificate:  N4 Business Studies; or an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Typing skills Certificate;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Equivalent NQF Level 4 occupational qualification; or an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APS score of 24, using double the English and then the four (4) next best subjects of NSC.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endParaRPr lang="en-ZA" sz="800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Information Processing N4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Office Practice N4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Communication N4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Choose any ONE of the following subjects: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Computer Practice N4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A3FCE4-F720-CC44-E70E-0DB76F1045A6}"/>
              </a:ext>
            </a:extLst>
          </p:cNvPr>
          <p:cNvSpPr txBox="1"/>
          <p:nvPr/>
        </p:nvSpPr>
        <p:spPr>
          <a:xfrm>
            <a:off x="2330300" y="4493867"/>
            <a:ext cx="2330300" cy="56630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Business Management</a:t>
            </a:r>
          </a:p>
          <a:p>
            <a:pPr algn="ctr"/>
            <a:endParaRPr lang="en-ZA" sz="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800" b="1" dirty="0">
              <a:latin typeface="Arial" pitchFamily="34" charset="0"/>
              <a:cs typeface="Arial" pitchFamily="34" charset="0"/>
            </a:endParaRPr>
          </a:p>
          <a:p>
            <a:pPr marL="59347" indent="-59347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Any of the following NC(V) L4 Certificates:</a:t>
            </a:r>
          </a:p>
          <a:p>
            <a:pPr marL="118695" indent="-57149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Management </a:t>
            </a:r>
          </a:p>
          <a:p>
            <a:pPr marL="118695" indent="-57149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Office Administration </a:t>
            </a:r>
          </a:p>
          <a:p>
            <a:pPr marL="118695" indent="-57149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Information Technology </a:t>
            </a:r>
          </a:p>
          <a:p>
            <a:pPr marL="118695" indent="-57149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Finance, Economics and Accounting </a:t>
            </a:r>
          </a:p>
          <a:p>
            <a:pPr marL="118695" indent="-57149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Transport and Logistics.  </a:t>
            </a:r>
          </a:p>
          <a:p>
            <a:pPr marL="59347" indent="-59347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National Introductory Certificate:N4 Business Studies; </a:t>
            </a:r>
          </a:p>
          <a:p>
            <a:pPr marL="59347" indent="-59347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occupational qualification;</a:t>
            </a:r>
          </a:p>
          <a:p>
            <a:pPr marL="59347" indent="-59347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Accounting/ Mathematics/Mathematical Literacy/Economics/Business Studies subjects plus the two (2) next best subjects of NSC.</a:t>
            </a:r>
          </a:p>
          <a:p>
            <a:pPr marL="59347" indent="-59347">
              <a:buFont typeface="Arial" panose="020B0604020202020204" pitchFamily="34" charset="0"/>
              <a:buChar char="•"/>
            </a:pPr>
            <a:endParaRPr lang="en-ZA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N4</a:t>
            </a:r>
          </a:p>
          <a:p>
            <a:pPr algn="ctr"/>
            <a:endParaRPr lang="en-ZA" sz="8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SUBJECTS:</a:t>
            </a:r>
          </a:p>
          <a:p>
            <a:endParaRPr lang="en-ZA" sz="800" dirty="0">
              <a:latin typeface="Arial" pitchFamily="34" charset="0"/>
              <a:cs typeface="Arial" pitchFamily="34" charset="0"/>
            </a:endParaRP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Accounting or Financial Accounting N4*</a:t>
            </a: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Management Communication N4</a:t>
            </a: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Management N4</a:t>
            </a: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N4</a:t>
            </a:r>
          </a:p>
          <a:p>
            <a:pPr lvl="0"/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Should have passed Applied Accounting or Grade 12 Accounting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ZA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6AF892-1268-A464-C55E-73D0DB8E0FBD}"/>
              </a:ext>
            </a:extLst>
          </p:cNvPr>
          <p:cNvSpPr txBox="1"/>
          <p:nvPr/>
        </p:nvSpPr>
        <p:spPr>
          <a:xfrm>
            <a:off x="2328526" y="31107"/>
            <a:ext cx="2330300" cy="44627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Office Practice N5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Information Processing N5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Communication N5</a:t>
            </a:r>
          </a:p>
          <a:p>
            <a:pPr marL="158260" indent="-158260">
              <a:buFont typeface="+mj-lt"/>
              <a:buAutoNum type="arabicPeriod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Choose any ONE of the following subjects: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 Computer Practice N4 or</a:t>
            </a:r>
          </a:p>
          <a:p>
            <a:pPr marL="117475" indent="-117475"/>
            <a:r>
              <a:rPr lang="en-ZA" sz="1000" dirty="0">
                <a:latin typeface="Arial" pitchFamily="34" charset="0"/>
                <a:cs typeface="Arial" pitchFamily="34" charset="0"/>
              </a:rPr>
              <a:t>      Computer  Practice N5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N6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Office Practice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Information Processing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Communication N6</a:t>
            </a:r>
          </a:p>
          <a:p>
            <a:pPr marL="158260" indent="-158260">
              <a:buFont typeface="+mj-lt"/>
              <a:buAutoNum type="arabicPeriod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Choose any ONE of the following subjects: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 Computer Practice N5 or N6</a:t>
            </a:r>
          </a:p>
          <a:p>
            <a:pPr marL="125289" indent="-125289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Legal Practice N5</a:t>
            </a:r>
          </a:p>
          <a:p>
            <a:pPr marL="125289" indent="-125289">
              <a:buFont typeface="Arial" panose="020B0604020202020204" pitchFamily="34" charset="0"/>
              <a:buChar char="•"/>
            </a:pPr>
            <a:endParaRPr lang="en-ZA" sz="1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83A8F6-E2E7-FC7D-9BC5-CFF18DA4CE14}"/>
              </a:ext>
            </a:extLst>
          </p:cNvPr>
          <p:cNvSpPr txBox="1"/>
          <p:nvPr/>
        </p:nvSpPr>
        <p:spPr>
          <a:xfrm>
            <a:off x="4672863" y="14431"/>
            <a:ext cx="2330300" cy="90486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Business Management</a:t>
            </a:r>
          </a:p>
          <a:p>
            <a:pPr algn="ctr"/>
            <a:endParaRPr lang="en-ZA" sz="12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200" dirty="0">
              <a:latin typeface="Arial" pitchFamily="34" charset="0"/>
              <a:cs typeface="Arial" pitchFamily="34" charset="0"/>
            </a:endParaRP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Management N5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2.Sales Management</a:t>
            </a:r>
          </a:p>
          <a:p>
            <a:pPr lvl="0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 Choose any TWO of the following subjects: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Labour Relations N5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Computerised Financial Systems N4*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Financial Accounting**</a:t>
            </a:r>
          </a:p>
          <a:p>
            <a:r>
              <a:rPr lang="en-ZA" sz="12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*   Should have passed Applied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Accounting NSC/N3 or Grade 12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Accounting.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** Compulsory to do Financial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Accounting N4 or should have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passed this subject.</a:t>
            </a:r>
          </a:p>
          <a:p>
            <a:r>
              <a:rPr lang="en-ZA" sz="1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200" dirty="0">
              <a:latin typeface="Arial" pitchFamily="34" charset="0"/>
              <a:cs typeface="Arial" pitchFamily="34" charset="0"/>
            </a:endParaRPr>
          </a:p>
          <a:p>
            <a:pPr marL="63744" indent="-63744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Management N6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Choose any ONE of the following subjects:</a:t>
            </a:r>
          </a:p>
          <a:p>
            <a:endParaRPr lang="en-ZA" sz="800" b="1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Labour Relations N5 or N6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Sales Management N6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Communication N6</a:t>
            </a: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 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Choose any TWO of the following subjects: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Personnel Management N6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Management N4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Computerised Financial Systems N4* or N5**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Financial Accounting N5 or N6</a:t>
            </a:r>
          </a:p>
          <a:p>
            <a:pPr lvl="0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 *   Compulsory to do Financial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Accounting N4 or should have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passed this subject.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**   Compulsory to do Financial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Accounting N5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E14317-810E-B0BD-507A-5F0B64177677}"/>
              </a:ext>
            </a:extLst>
          </p:cNvPr>
          <p:cNvSpPr txBox="1"/>
          <p:nvPr/>
        </p:nvSpPr>
        <p:spPr>
          <a:xfrm>
            <a:off x="-7496" y="-13157"/>
            <a:ext cx="2500392" cy="100761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Financial Management</a:t>
            </a:r>
          </a:p>
          <a:p>
            <a:pPr lvl="0"/>
            <a:endParaRPr lang="en-ZA" sz="8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800" b="1" dirty="0">
              <a:latin typeface="Arial" pitchFamily="34" charset="0"/>
              <a:cs typeface="Arial" pitchFamily="34" charset="0"/>
            </a:endParaRP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Any of the following NC(V) L4 Certificates:</a:t>
            </a:r>
          </a:p>
          <a:p>
            <a:pPr marL="179388" lvl="1" indent="-90488">
              <a:buFont typeface="Courier New" panose="02070309020205020404" pitchFamily="49" charset="0"/>
              <a:buChar char="o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Finance, Economics and Accounting</a:t>
            </a:r>
          </a:p>
          <a:p>
            <a:pPr marL="179388" lvl="1" indent="-90488">
              <a:buFont typeface="Courier New" panose="02070309020205020404" pitchFamily="49" charset="0"/>
              <a:buChar char="o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Office Administration with Applied Accounting L4</a:t>
            </a:r>
          </a:p>
          <a:p>
            <a:pPr marL="179388" lvl="1" indent="-90488">
              <a:buFont typeface="Courier New" panose="02070309020205020404" pitchFamily="49" charset="0"/>
              <a:buChar char="o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Any other NC(V) Level 4 certificate with Applied Accounting L4 as a subject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A National Introductory Certificate:  N4 Business Studies with Introductory Accounting; or an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Equivalent occupational qualification; or an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APS score of 24, using double the English and then Accounting/ Mathematics/ Business Studies/Economics subjects, and the three (3) next best subjects of NSC.</a:t>
            </a:r>
          </a:p>
          <a:p>
            <a:pPr algn="ctr"/>
            <a:endParaRPr lang="en-ZA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8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800" b="1" dirty="0">
              <a:latin typeface="Arial" pitchFamily="34" charset="0"/>
              <a:cs typeface="Arial" pitchFamily="34" charset="0"/>
            </a:endParaRP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Entrepreneurship &amp; Business  Management N4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Financial Accounting N4*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Computerised Financial Systems N4**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Management Communication N4</a:t>
            </a:r>
          </a:p>
          <a:p>
            <a:pPr lvl="0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   Should have passed Applied   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 Accounting, NSC/N3 or Grade 12 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 Accounting.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**   Compulsory to do Financial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 Accounting N4 or should have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   passed this.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8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800" dirty="0">
              <a:latin typeface="Arial" pitchFamily="34" charset="0"/>
              <a:cs typeface="Arial" pitchFamily="34" charset="0"/>
            </a:endParaRP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Financial Accounting N5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Cost and Management Accounting N5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Computerised Financial Systems N5*</a:t>
            </a:r>
          </a:p>
          <a:p>
            <a:pPr marL="180975" indent="-180975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Management N4</a:t>
            </a:r>
          </a:p>
          <a:p>
            <a:pPr lvl="0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Compulsory to do Financial Accounting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N4 or should have passed this.</a:t>
            </a:r>
          </a:p>
          <a:p>
            <a:endParaRPr lang="en-ZA" sz="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8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22238" indent="-122238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Financial Accounting N6</a:t>
            </a:r>
          </a:p>
          <a:p>
            <a:pPr marL="122238" indent="-122238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Cost and Management Accounting N6</a:t>
            </a:r>
          </a:p>
          <a:p>
            <a:pPr marL="122238" indent="-122238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Computerised Financial Systems N6*</a:t>
            </a:r>
          </a:p>
          <a:p>
            <a:pPr lvl="0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61545" indent="-61545">
              <a:buFont typeface="Arial" panose="020B0604020202020204" pitchFamily="34" charset="0"/>
              <a:buChar char="•"/>
              <a:tabLst>
                <a:tab pos="61545" algn="l"/>
              </a:tabLst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Compulsory to do Financial Accounting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N4 or should have passed this.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Choose any ONE of the following subjects: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23091" indent="-123091">
              <a:buFont typeface="Arial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Entrepreneurship &amp; Business Management N5</a:t>
            </a:r>
          </a:p>
          <a:p>
            <a:pPr marL="123091" indent="-123091">
              <a:buFont typeface="Arial" pitchFamily="34" charset="0"/>
              <a:buChar char="•"/>
            </a:pPr>
            <a:r>
              <a:rPr lang="en-ZA" sz="900" dirty="0">
                <a:latin typeface="Arial" pitchFamily="34" charset="0"/>
                <a:cs typeface="Arial" pitchFamily="34" charset="0"/>
              </a:rPr>
              <a:t>Entrepreneurship &amp; Business Management N6</a:t>
            </a:r>
          </a:p>
          <a:p>
            <a:pPr marL="123091" indent="-123091">
              <a:buFont typeface="Arial" pitchFamily="34" charset="0"/>
              <a:buChar char="•"/>
            </a:pPr>
            <a:endParaRPr lang="en-ZA" sz="277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6B1052-375A-4BA7-6D8F-CFA624964867}"/>
              </a:ext>
            </a:extLst>
          </p:cNvPr>
          <p:cNvSpPr txBox="1"/>
          <p:nvPr/>
        </p:nvSpPr>
        <p:spPr>
          <a:xfrm>
            <a:off x="2491789" y="0"/>
            <a:ext cx="2233355" cy="88331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Introductory Certificate: Food Services N4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Hospitality NC(V) L4 Certificate;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National Introductory Certificate:  N4 Food Services;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occupational qualification;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four (4) next best subjects of NSC.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Introductory N4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Introductory Catering: Theory and Practical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Introductory Serving Techniques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Introductory Hygiene and Safety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Introductory Communication</a:t>
            </a:r>
          </a:p>
          <a:p>
            <a:pPr algn="ctr"/>
            <a:endParaRPr lang="en-ZA" sz="1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Hospitality and Catering Services</a:t>
            </a: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23091" indent="-123091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Catering Theory and Practical N4</a:t>
            </a:r>
          </a:p>
          <a:p>
            <a:pPr marL="123091" indent="-123091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Nutritional and Menu Planning N4</a:t>
            </a:r>
          </a:p>
          <a:p>
            <a:pPr marL="123091" indent="-123091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Sanitation and Safety N4</a:t>
            </a:r>
          </a:p>
          <a:p>
            <a:pPr marL="123091" indent="-123091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Applied Management N4</a:t>
            </a:r>
          </a:p>
          <a:p>
            <a:pPr lvl="0"/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 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pPr algn="ctr"/>
            <a:endParaRPr lang="en-ZA" sz="1000" dirty="0">
              <a:latin typeface="Arial Black" pitchFamily="34" charset="0"/>
            </a:endParaRP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Catering Theory and Practical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Food and Beverage Management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and Business Management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Applied Management N5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  <a:r>
              <a:rPr lang="en-ZA" sz="10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Catering Theory and Practical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Communication and Human Relations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Introductory Computer Practise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Applied Management N6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4EF735-6A60-F668-C640-FF068270E62C}"/>
              </a:ext>
            </a:extLst>
          </p:cNvPr>
          <p:cNvSpPr txBox="1"/>
          <p:nvPr/>
        </p:nvSpPr>
        <p:spPr>
          <a:xfrm>
            <a:off x="4725144" y="18252"/>
            <a:ext cx="2233355" cy="74398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Human Resource Management</a:t>
            </a:r>
          </a:p>
          <a:p>
            <a:endParaRPr lang="en-ZA" sz="1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Any of the following NC(V) L4 Certificates: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Education and Development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Finance, Economics and Accounting 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Information Technology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Management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Marketing</a:t>
            </a:r>
            <a:r>
              <a:rPr lang="en-ZA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Z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Office Administration</a:t>
            </a:r>
          </a:p>
          <a:p>
            <a:pPr marL="61545" indent="-61545">
              <a:buFont typeface="Wingdings" panose="05000000000000000000" pitchFamily="2" charset="2"/>
              <a:buChar char="§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Transport and Logistics; </a:t>
            </a: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National Introductory Certificate:  N4 Business Studies; </a:t>
            </a: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NQF Level 4 occupational qualification; </a:t>
            </a:r>
          </a:p>
          <a:p>
            <a:pPr marL="61545" indent="-6154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the four (4) next best subjects </a:t>
            </a:r>
            <a:r>
              <a:rPr lang="en-ZA" sz="1000" dirty="0"/>
              <a:t>of NSC.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pPr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Entrepreneurship &amp; Business 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    Management N4</a:t>
            </a:r>
          </a:p>
          <a:p>
            <a:pPr lvl="0"/>
            <a:r>
              <a:rPr lang="en-ZA" sz="1000" dirty="0">
                <a:latin typeface="Arial" pitchFamily="34" charset="0"/>
                <a:cs typeface="Arial" pitchFamily="34" charset="0"/>
              </a:rPr>
              <a:t>2. Personnel Management N4</a:t>
            </a:r>
          </a:p>
          <a:p>
            <a:pPr>
              <a:buAutoNum type="arabicPeriod" startAt="3"/>
              <a:tabLst>
                <a:tab pos="125289" algn="l"/>
              </a:tabLst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Management Communication N4</a:t>
            </a:r>
          </a:p>
          <a:p>
            <a:pPr>
              <a:buFontTx/>
              <a:buAutoNum type="arabicPeriod" startAt="3"/>
              <a:tabLst>
                <a:tab pos="125289" algn="l"/>
              </a:tabLst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 Computer Practice N4</a:t>
            </a:r>
          </a:p>
          <a:p>
            <a:pPr marL="158260" indent="-158260">
              <a:buAutoNum type="arabicPeriod" startAt="3"/>
              <a:tabLst>
                <a:tab pos="125289" algn="l"/>
              </a:tabLst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Personnel Management N5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Personal Training N5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Labour Relations N5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N5</a:t>
            </a:r>
          </a:p>
          <a:p>
            <a:pPr marL="126388" indent="-126388">
              <a:buFont typeface="+mj-lt"/>
              <a:buAutoNum type="arabicPeriod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Personnel Management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Personal Training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Labour Relations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N6 </a:t>
            </a:r>
          </a:p>
          <a:p>
            <a:pPr lvl="0"/>
            <a:endParaRPr lang="en-ZA" sz="346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29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0526" y="0"/>
            <a:ext cx="2217474" cy="67403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anose="020B0604020202020204" pitchFamily="34" charset="0"/>
                <a:cs typeface="Arial" pitchFamily="34" charset="0"/>
              </a:rPr>
              <a:t>Tourism</a:t>
            </a:r>
          </a:p>
          <a:p>
            <a:pPr algn="ctr"/>
            <a:endParaRPr lang="en-ZA" sz="1000" b="1" dirty="0">
              <a:solidFill>
                <a:srgbClr val="0070C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/>
            <a:r>
              <a:rPr lang="en-ZA" sz="1000" b="1" dirty="0">
                <a:latin typeface="Arial" pitchFamily="34" charset="0"/>
                <a:cs typeface="Arial" pitchFamily="34" charset="0"/>
              </a:rPr>
              <a:t>ENTRY REQUIREMENTS:</a:t>
            </a:r>
            <a:endParaRPr lang="en-Z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Z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Tourism NC(V) L4 Certificate; 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NQF Level 4 occupational qualification; 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All N4 should have done placement test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Tourism/Geography and then the four (4) next best subjects of NSC.</a:t>
            </a:r>
            <a:endParaRPr lang="en-ZA" sz="1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 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Office Procedures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Tourist Communication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Services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Destinations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N4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Office Procedures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Tourist Communication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Services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Destinations N5</a:t>
            </a:r>
          </a:p>
          <a:p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Office Procedures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Hotel Reception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Services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Travel Destinations N6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2423052" cy="84592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Marketing Management</a:t>
            </a:r>
          </a:p>
          <a:p>
            <a:pPr algn="ctr"/>
            <a:endParaRPr lang="en-ZA" sz="1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1200" b="1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Any of the following NC(V) L4 Certificates: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Education and Development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Finance, Economics and  </a:t>
            </a:r>
          </a:p>
          <a:p>
            <a:pPr marL="88900" lvl="0"/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    Accounting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Information Technology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Management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 Marketing</a:t>
            </a:r>
          </a:p>
          <a:p>
            <a:pPr marL="260350" lvl="0" indent="-171450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 Office Administration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National Introductory Certificate:  N4 Business Studies;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NQF Level 4 occupational qualification; or an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then the four (4) next best subjects of NSC.</a:t>
            </a:r>
          </a:p>
          <a:p>
            <a:pPr algn="ctr"/>
            <a:endParaRPr lang="en-ZA" sz="12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 </a:t>
            </a:r>
            <a:endParaRPr lang="en-ZA" sz="1200" dirty="0">
              <a:latin typeface="Arial" pitchFamily="34" charset="0"/>
              <a:cs typeface="Arial" pitchFamily="34" charset="0"/>
            </a:endParaRP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Management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Management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Management Communication N4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N4</a:t>
            </a:r>
          </a:p>
          <a:p>
            <a:r>
              <a:rPr lang="en-ZA" sz="1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Sales Management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Management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Labour Relation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N5</a:t>
            </a:r>
          </a:p>
          <a:p>
            <a:r>
              <a:rPr lang="en-ZA" sz="1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200" dirty="0">
              <a:latin typeface="Arial" pitchFamily="34" charset="0"/>
              <a:cs typeface="Arial" pitchFamily="34" charset="0"/>
            </a:endParaRPr>
          </a:p>
          <a:p>
            <a:r>
              <a:rPr lang="en-ZA" sz="1200" b="1" dirty="0">
                <a:latin typeface="Arial" pitchFamily="34" charset="0"/>
                <a:cs typeface="Arial" pitchFamily="34" charset="0"/>
              </a:rPr>
              <a:t> </a:t>
            </a:r>
            <a:endParaRPr lang="en-ZA" sz="1200" dirty="0">
              <a:latin typeface="Arial" pitchFamily="34" charset="0"/>
              <a:cs typeface="Arial" pitchFamily="34" charset="0"/>
            </a:endParaRP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Management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Sales Management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Communication N6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Marketing Research N6</a:t>
            </a:r>
          </a:p>
          <a:p>
            <a:pPr marL="125289" indent="-125289">
              <a:buFont typeface="+mj-lt"/>
              <a:buAutoNum type="arabicPeriod"/>
            </a:pPr>
            <a:endParaRPr lang="en-ZA" sz="485" dirty="0">
              <a:latin typeface="Arial" pitchFamily="34" charset="0"/>
              <a:cs typeface="Arial" pitchFamily="34" charset="0"/>
            </a:endParaRPr>
          </a:p>
          <a:p>
            <a:pPr lvl="0"/>
            <a:endParaRPr lang="en-ZA" sz="48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626A84-C91D-15A6-5B64-9E65DB544F49}"/>
              </a:ext>
            </a:extLst>
          </p:cNvPr>
          <p:cNvSpPr txBox="1"/>
          <p:nvPr/>
        </p:nvSpPr>
        <p:spPr>
          <a:xfrm>
            <a:off x="2423052" y="0"/>
            <a:ext cx="2217474" cy="89293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1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Public Management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ENTRY REQUIREMENTS:</a:t>
            </a:r>
          </a:p>
          <a:p>
            <a:endParaRPr lang="en-ZA" sz="1000" b="1" dirty="0">
              <a:latin typeface="Arial" pitchFamily="34" charset="0"/>
              <a:cs typeface="Arial" pitchFamily="34" charset="0"/>
            </a:endParaRP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Any of the following NC(V) L4 Certificates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Education and Development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Finance, Economics and Accounting;  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Information Technology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Office Administration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Transport and Logistics</a:t>
            </a:r>
          </a:p>
          <a:p>
            <a:pPr marL="357188" lvl="0" indent="-174625">
              <a:buFont typeface="Courier New" panose="02070309020205020404" pitchFamily="49" charset="0"/>
              <a:buChar char="o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Tourism; 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 National Introductory Certificate:  N4 Business Studies; or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Equivalent NQF Level 4 occupational qualification; or</a:t>
            </a:r>
          </a:p>
          <a:p>
            <a:pPr marL="118695" indent="-118695">
              <a:buFont typeface="Arial" panose="020B0604020202020204" pitchFamily="34" charset="0"/>
              <a:buChar char="•"/>
            </a:pPr>
            <a:r>
              <a:rPr lang="en-ZA" sz="1000" dirty="0">
                <a:latin typeface="Arial" panose="020B0604020202020204" pitchFamily="34" charset="0"/>
                <a:cs typeface="Arial" panose="020B0604020202020204" pitchFamily="34" charset="0"/>
              </a:rPr>
              <a:t>APS score of 24, using double the English and Computer Application Technology/History and then the four (4) next best subjects of NSC.</a:t>
            </a:r>
          </a:p>
          <a:p>
            <a:pPr marL="125289" indent="-125289">
              <a:buFont typeface="+mj-lt"/>
              <a:buAutoNum type="arabicPeriod"/>
            </a:pPr>
            <a:endParaRPr lang="en-Z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N4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59347" indent="-59347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Management N4</a:t>
            </a:r>
          </a:p>
          <a:p>
            <a:pPr marL="59347" indent="-59347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Management Communication N4</a:t>
            </a:r>
          </a:p>
          <a:p>
            <a:pPr marL="59347" indent="-59347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Computer Practice N4</a:t>
            </a:r>
          </a:p>
          <a:p>
            <a:pPr marL="59347" indent="-59347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Management N4</a:t>
            </a:r>
          </a:p>
          <a:p>
            <a:pPr marL="59347" indent="-59347">
              <a:buFont typeface="+mj-lt"/>
              <a:buAutoNum type="arabicPeriod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N5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  <a:endParaRPr lang="en-ZA" sz="1000" dirty="0">
              <a:latin typeface="Arial" pitchFamily="34" charset="0"/>
              <a:cs typeface="Arial" pitchFamily="34" charset="0"/>
            </a:endParaRP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Administration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Finance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Municipal Administration N5</a:t>
            </a:r>
          </a:p>
          <a:p>
            <a:pPr marL="125289" indent="-125289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Entrepreneurship &amp; Business Management N5</a:t>
            </a:r>
          </a:p>
          <a:p>
            <a:pPr marL="59347" indent="-59347">
              <a:buFont typeface="Arial" pitchFamily="34" charset="0"/>
              <a:buChar char="•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sz="1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N6</a:t>
            </a:r>
          </a:p>
          <a:p>
            <a:pPr algn="ctr"/>
            <a:endParaRPr lang="en-ZA" sz="1000" dirty="0">
              <a:latin typeface="Arial" pitchFamily="34" charset="0"/>
              <a:cs typeface="Arial" pitchFamily="34" charset="0"/>
            </a:endParaRPr>
          </a:p>
          <a:p>
            <a:r>
              <a:rPr lang="en-ZA" sz="1000" b="1" dirty="0">
                <a:latin typeface="Arial" pitchFamily="34" charset="0"/>
                <a:cs typeface="Arial" pitchFamily="34" charset="0"/>
              </a:rPr>
              <a:t>COMPULSORY SUBJECTS</a:t>
            </a:r>
          </a:p>
          <a:p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Law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Administration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Municipal Administration N6</a:t>
            </a:r>
          </a:p>
          <a:p>
            <a:pPr marL="158260" indent="-158260">
              <a:buFont typeface="+mj-lt"/>
              <a:buAutoNum type="arabicPeriod"/>
            </a:pPr>
            <a:r>
              <a:rPr lang="en-ZA" sz="1000" dirty="0">
                <a:latin typeface="Arial" pitchFamily="34" charset="0"/>
                <a:cs typeface="Arial" pitchFamily="34" charset="0"/>
              </a:rPr>
              <a:t>Public Finance N6</a:t>
            </a:r>
          </a:p>
          <a:p>
            <a:pPr marL="59347" indent="-59347">
              <a:buFont typeface="+mj-lt"/>
              <a:buAutoNum type="arabicPeriod"/>
            </a:pPr>
            <a:endParaRPr lang="en-ZA" sz="1000" dirty="0">
              <a:latin typeface="Arial" pitchFamily="34" charset="0"/>
              <a:cs typeface="Arial" pitchFamily="34" charset="0"/>
            </a:endParaRPr>
          </a:p>
          <a:p>
            <a:pPr marL="59347" indent="-59347">
              <a:buFont typeface="+mj-lt"/>
              <a:buAutoNum type="arabicPeriod"/>
            </a:pPr>
            <a:endParaRPr lang="en-ZA" sz="485" dirty="0">
              <a:latin typeface="Arial" pitchFamily="34" charset="0"/>
              <a:cs typeface="Arial" pitchFamily="34" charset="0"/>
            </a:endParaRPr>
          </a:p>
          <a:p>
            <a:pPr marL="59347" indent="-59347">
              <a:buFont typeface="+mj-lt"/>
              <a:buAutoNum type="arabicPeriod"/>
            </a:pPr>
            <a:endParaRPr lang="en-ZA" sz="485" dirty="0">
              <a:latin typeface="Arial" pitchFamily="34" charset="0"/>
              <a:cs typeface="Arial" pitchFamily="34" charset="0"/>
            </a:endParaRPr>
          </a:p>
          <a:p>
            <a:endParaRPr lang="en-ZA" sz="485" dirty="0">
              <a:latin typeface="Arial" pitchFamily="34" charset="0"/>
              <a:cs typeface="Arial" pitchFamily="34" charset="0"/>
            </a:endParaRPr>
          </a:p>
          <a:p>
            <a:pPr lvl="0"/>
            <a:endParaRPr lang="en-ZA" sz="485" dirty="0">
              <a:latin typeface="Arial" pitchFamily="34" charset="0"/>
              <a:cs typeface="Arial" pitchFamily="34" charset="0"/>
            </a:endParaRPr>
          </a:p>
          <a:p>
            <a:pPr lvl="0"/>
            <a:endParaRPr lang="en-ZA" sz="485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07FF5A-FAE1-7834-E580-0CF5CC343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78988"/>
              </p:ext>
            </p:extLst>
          </p:nvPr>
        </p:nvGraphicFramePr>
        <p:xfrm>
          <a:off x="0" y="0"/>
          <a:ext cx="6858000" cy="13103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090">
                  <a:extLst>
                    <a:ext uri="{9D8B030D-6E8A-4147-A177-3AD203B41FA5}">
                      <a16:colId xmlns:a16="http://schemas.microsoft.com/office/drawing/2014/main" val="2299472073"/>
                    </a:ext>
                  </a:extLst>
                </a:gridCol>
                <a:gridCol w="5044910">
                  <a:extLst>
                    <a:ext uri="{9D8B030D-6E8A-4147-A177-3AD203B41FA5}">
                      <a16:colId xmlns:a16="http://schemas.microsoft.com/office/drawing/2014/main" val="2531917792"/>
                    </a:ext>
                  </a:extLst>
                </a:gridCol>
              </a:tblGrid>
              <a:tr h="56242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SELECTION CRITERIA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 191 BUSINESS STUDIES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 N4,  N4 to N6 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106688"/>
                  </a:ext>
                </a:extLst>
              </a:tr>
              <a:tr h="2462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SELECTION/ADMISSION </a:t>
                      </a:r>
                      <a:r>
                        <a:rPr lang="en-ZA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</a:t>
                      </a:r>
                      <a:endParaRPr lang="en-GB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898560763"/>
                  </a:ext>
                </a:extLst>
              </a:tr>
              <a:tr h="500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Introductory Certificate </a:t>
                      </a:r>
                      <a:r>
                        <a:rPr lang="en-ZA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(Only for students intending to enrol for Management Assistant, Legal Secretary and Public Relations)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22, using the best of six relevant NSC/NC(V) L4 subjects (inclusive of English);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NQF level 4 occupational qualification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3160633240"/>
                  </a:ext>
                </a:extLst>
              </a:tr>
              <a:tr h="1128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Business 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Any of the following NC(V) L4 Certificates: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Administration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Technology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Economics and Accounting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and Logistics; or a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Accounting/ Mathematics/Mathematical Literacy/Economics/Business Studies subjects plus the two (2) next best subjects of NSC.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267625337"/>
                  </a:ext>
                </a:extLst>
              </a:tr>
              <a:tr h="1167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Financial 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Any of the following NC(V) L4 Certificates: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Economics and Accounting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Administration with Applied Accounting L4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other NC (V) Level 4 certificate with Applied Accounting L4 as a subject.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 with Introductory Accounting;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then Accounting/ Mathematics/ Business Studies/Economics subjects, and the three (3) next best subjects of NSC.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1671294422"/>
                  </a:ext>
                </a:extLst>
              </a:tr>
              <a:tr h="11678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Human Resources 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Any of the following NC(V) L4 Certificates: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and Development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Economics and Accounting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Technology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Administration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and Logistics; or a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NQF level 4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the four (4) next best subjects of NSC.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4235010763"/>
                  </a:ext>
                </a:extLst>
              </a:tr>
              <a:tr h="7512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Management Assistant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An Office Administration L4 certificate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12 with computer subjects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Typing skills Certificate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NQF Level 4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then the four (4) next best subjects of NSC.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4066013712"/>
                  </a:ext>
                </a:extLst>
              </a:tr>
              <a:tr h="12433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Marketing 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of the following NC(V) L4 Certificates: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and Development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Economics and Accounting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Technology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Administration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NQF Level 4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then the four (4) next best subjects of NSC.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358960322"/>
                  </a:ext>
                </a:extLst>
              </a:tr>
              <a:tr h="12797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N4 Public 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of the following NC(V) L4 Certificates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and Development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Finance, Economics and Accounting.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Technology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Administration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and Logistics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42950" lvl="1" indent="-285750">
                        <a:lnSpc>
                          <a:spcPct val="107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Tourism; or a 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National Introductory Certificate:  N4 Business Studies;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 NQF Level 4 occupational qualification; or an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APS score of 24, using double the English and Computer Application Technology/History and then the four (4) next best subjects of NSC.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7689" marR="17689" marT="0" marB="0"/>
                </a:tc>
                <a:extLst>
                  <a:ext uri="{0D108BD9-81ED-4DB2-BD59-A6C34878D82A}">
                    <a16:rowId xmlns:a16="http://schemas.microsoft.com/office/drawing/2014/main" val="378136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241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1DA3D7B-7DBF-830B-81A4-D38B33DAF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12759"/>
              </p:ext>
            </p:extLst>
          </p:nvPr>
        </p:nvGraphicFramePr>
        <p:xfrm>
          <a:off x="0" y="17917"/>
          <a:ext cx="6857999" cy="468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091">
                  <a:extLst>
                    <a:ext uri="{9D8B030D-6E8A-4147-A177-3AD203B41FA5}">
                      <a16:colId xmlns:a16="http://schemas.microsoft.com/office/drawing/2014/main" val="894302677"/>
                    </a:ext>
                  </a:extLst>
                </a:gridCol>
                <a:gridCol w="5044908">
                  <a:extLst>
                    <a:ext uri="{9D8B030D-6E8A-4147-A177-3AD203B41FA5}">
                      <a16:colId xmlns:a16="http://schemas.microsoft.com/office/drawing/2014/main" val="3700941335"/>
                    </a:ext>
                  </a:extLst>
                </a:gridCol>
              </a:tblGrid>
              <a:tr h="82870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REPORT 191 GENERAL STUDIES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 HOSPITALITY AND TOURISM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03952"/>
                  </a:ext>
                </a:extLst>
              </a:tr>
              <a:tr h="6192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PROGRAMME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ADMISSION REQUIREMENTS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202754"/>
                  </a:ext>
                </a:extLst>
              </a:tr>
              <a:tr h="1565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N4 Hospitality and Catering Services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>
                          <a:effectLst/>
                        </a:rPr>
                        <a:t>A Hospitality NC(V) L4 Certificate; or an</a:t>
                      </a:r>
                      <a:endParaRPr lang="en-GB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>
                          <a:effectLst/>
                        </a:rPr>
                        <a:t>National Introductory Certificate:  N4 Food Services; </a:t>
                      </a:r>
                      <a:endParaRPr lang="en-GB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>
                          <a:effectLst/>
                        </a:rPr>
                        <a:t>Equivalent occupational qualification; or a</a:t>
                      </a:r>
                      <a:endParaRPr lang="en-GB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200">
                          <a:effectLst/>
                        </a:rPr>
                        <a:t>APS score of 24, using double the English and four (4) next best subjects of NSC.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706896"/>
                  </a:ext>
                </a:extLst>
              </a:tr>
              <a:tr h="16666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ZA" sz="1200">
                          <a:effectLst/>
                        </a:rPr>
                        <a:t>N4 Tourism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</a:pPr>
                      <a:r>
                        <a:rPr lang="en-ZA" sz="12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dirty="0">
                          <a:effectLst/>
                        </a:rPr>
                        <a:t>A Tourism NC(V) L4 Certificate; or an</a:t>
                      </a:r>
                      <a:endParaRPr lang="en-GB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dirty="0">
                          <a:effectLst/>
                        </a:rPr>
                        <a:t>Equivalent NQF Level 4 occupational qualification; or an</a:t>
                      </a:r>
                      <a:endParaRPr lang="en-GB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dirty="0">
                          <a:effectLst/>
                        </a:rPr>
                        <a:t>All N4 should have placement test</a:t>
                      </a:r>
                      <a:endParaRPr lang="en-GB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dirty="0">
                          <a:effectLst/>
                        </a:rPr>
                        <a:t>APS score of 24, using double the English and Tourism/Geography and then the four (4) next best subjects of NSC.</a:t>
                      </a:r>
                      <a:endParaRPr lang="en-GB" sz="1100" dirty="0">
                        <a:effectLst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9544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28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635141-D99C-1C25-204C-2C83BA6E4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51566"/>
              </p:ext>
            </p:extLst>
          </p:nvPr>
        </p:nvGraphicFramePr>
        <p:xfrm>
          <a:off x="12159" y="6762212"/>
          <a:ext cx="3249352" cy="3143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2442">
                  <a:extLst>
                    <a:ext uri="{9D8B030D-6E8A-4147-A177-3AD203B41FA5}">
                      <a16:colId xmlns:a16="http://schemas.microsoft.com/office/drawing/2014/main" val="3453731436"/>
                    </a:ext>
                  </a:extLst>
                </a:gridCol>
                <a:gridCol w="1676910">
                  <a:extLst>
                    <a:ext uri="{9D8B030D-6E8A-4147-A177-3AD203B41FA5}">
                      <a16:colId xmlns:a16="http://schemas.microsoft.com/office/drawing/2014/main" val="1771122979"/>
                    </a:ext>
                  </a:extLst>
                </a:gridCol>
              </a:tblGrid>
              <a:tr h="589119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ZA" sz="12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Educare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ZA" sz="10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Please note that Educare is phased out by DHET and therefor NO new applications will be allowed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74523"/>
                  </a:ext>
                </a:extLst>
              </a:tr>
              <a:tr h="84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4 012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3479413"/>
                  </a:ext>
                </a:extLst>
              </a:tr>
              <a:tr h="84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per subject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1 003,00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402934"/>
                  </a:ext>
                </a:extLst>
              </a:tr>
              <a:tr h="8433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Payment options: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815396"/>
                  </a:ext>
                </a:extLst>
              </a:tr>
              <a:tr h="84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&amp; 2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only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900682"/>
                  </a:ext>
                </a:extLst>
              </a:tr>
              <a:tr h="1686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3 009,00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 of  R 1 505,00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98907"/>
                  </a:ext>
                </a:extLst>
              </a:tr>
              <a:tr h="1686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R 2 006,00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 of  R 1 003,00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954790"/>
                  </a:ext>
                </a:extLst>
              </a:tr>
              <a:tr h="464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Hospitality and Catering Services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5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890386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7 450,00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309185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per subject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1 862,50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155452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Payment options: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38406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2 subjects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only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291916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of R 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5 587,50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R 2 793,75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827756"/>
                  </a:ext>
                </a:extLst>
              </a:tr>
              <a:tr h="46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of R 3 725,00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R 1 862,50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93007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9A08337-85FB-BB45-74E2-37B48BD9C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488715"/>
              </p:ext>
            </p:extLst>
          </p:nvPr>
        </p:nvGraphicFramePr>
        <p:xfrm>
          <a:off x="3429000" y="3655681"/>
          <a:ext cx="3416841" cy="3311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3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8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Tourism N 4( 5 subjects)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5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 8 086,00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64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per subject - Tourism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1 815,00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64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– Computer Practice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826,00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64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Payment options: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64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2 subjects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only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065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of R 4 043,00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R 2 021,50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18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Tourism N 5 and N6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5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4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7 260,00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4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per subject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1 815,00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4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Payment options: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4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2 subjects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only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303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of R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5 445,00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R 2 722,50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407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16520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3303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949559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26607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582598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89911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215637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532156" algn="l" defTabSz="633039" rtl="0" eaLnBrk="1" latinLnBrk="0" hangingPunct="1">
                        <a:defRPr sz="124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of R 3 630,00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</a:t>
                      </a:r>
                      <a:r>
                        <a:rPr lang="en-ZA" sz="9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R 1 815,00</a:t>
                      </a: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4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9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2898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EXAMINATION</a:t>
                      </a:r>
                      <a:r>
                        <a:rPr lang="en-ZA" sz="1200" b="1" baseline="0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ONLY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524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 per subject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500.00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FC563F0-DF91-40FC-A865-146C4B394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40765"/>
              </p:ext>
            </p:extLst>
          </p:nvPr>
        </p:nvGraphicFramePr>
        <p:xfrm>
          <a:off x="0" y="3618425"/>
          <a:ext cx="3261512" cy="3020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8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3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9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600" b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CLASS FEES 2025</a:t>
                      </a:r>
                      <a:endParaRPr lang="en-ZA" sz="1600" b="1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Business and General Studies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Intro</a:t>
                      </a:r>
                      <a:r>
                        <a:rPr lang="en-ZA" sz="1100" b="1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N4 – N6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Introductory N4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Business Management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Financial Management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Human Resources Management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Management Assistant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Marketing Management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baseline="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Public Management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ZA" sz="1000" b="0" baseline="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2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price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 3 304,00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2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Cost per subject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R826,00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05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Payment options: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2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&amp; 2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Cash only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4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</a:t>
                      </a:r>
                      <a:r>
                        <a:rPr lang="en-ZA" sz="700" baseline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R2 478,00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 of  R1 239,00 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4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 Subjects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 deposit R1 652,00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instalments of  R826,00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7C9E82-B564-5621-816A-608D921B6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24199"/>
              </p:ext>
            </p:extLst>
          </p:nvPr>
        </p:nvGraphicFramePr>
        <p:xfrm>
          <a:off x="0" y="84731"/>
          <a:ext cx="6845840" cy="3472193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1184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1169">
                  <a:extLst>
                    <a:ext uri="{9D8B030D-6E8A-4147-A177-3AD203B41FA5}">
                      <a16:colId xmlns:a16="http://schemas.microsoft.com/office/drawing/2014/main" val="1674298591"/>
                    </a:ext>
                  </a:extLst>
                </a:gridCol>
                <a:gridCol w="1500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2215">
                  <a:extLst>
                    <a:ext uri="{9D8B030D-6E8A-4147-A177-3AD203B41FA5}">
                      <a16:colId xmlns:a16="http://schemas.microsoft.com/office/drawing/2014/main" val="3923929094"/>
                    </a:ext>
                  </a:extLst>
                </a:gridCol>
                <a:gridCol w="1398027">
                  <a:extLst>
                    <a:ext uri="{9D8B030D-6E8A-4147-A177-3AD203B41FA5}">
                      <a16:colId xmlns:a16="http://schemas.microsoft.com/office/drawing/2014/main" val="946641211"/>
                    </a:ext>
                  </a:extLst>
                </a:gridCol>
              </a:tblGrid>
              <a:tr h="417208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SEMESTER PROGRAMMES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Academic Calendar 2025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08">
                <a:tc gridSpan="5">
                  <a:txBody>
                    <a:bodyPr/>
                    <a:lstStyle/>
                    <a:p>
                      <a:pPr algn="ctr"/>
                      <a:r>
                        <a:rPr lang="en-ZA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Business Studies and General Studies: Intro N4 – N6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3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Semester 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Semester 2</a:t>
                      </a:r>
                      <a:endParaRPr lang="en-ZA" sz="1400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30206563"/>
                  </a:ext>
                </a:extLst>
              </a:tr>
              <a:tr h="28833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Term 1</a:t>
                      </a:r>
                      <a:endParaRPr lang="en-ZA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Term 2</a:t>
                      </a:r>
                      <a:endParaRPr lang="en-ZA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 1</a:t>
                      </a:r>
                      <a:endParaRPr lang="en-ZA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Term 2</a:t>
                      </a:r>
                      <a:endParaRPr lang="en-ZA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086949"/>
                  </a:ext>
                </a:extLst>
              </a:tr>
              <a:tr h="23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>
                          <a:latin typeface="Arial" pitchFamily="34" charset="0"/>
                          <a:cs typeface="Arial" pitchFamily="34" charset="0"/>
                        </a:rPr>
                        <a:t>06 January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April</a:t>
                      </a:r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>
                          <a:latin typeface="Arial" pitchFamily="34" charset="0"/>
                          <a:cs typeface="Arial" pitchFamily="34" charset="0"/>
                        </a:rPr>
                        <a:t>College</a:t>
                      </a:r>
                    </a:p>
                    <a:p>
                      <a:pPr algn="ctr"/>
                      <a:r>
                        <a:rPr lang="en-GB" sz="1200" b="1">
                          <a:latin typeface="Arial" pitchFamily="34" charset="0"/>
                          <a:cs typeface="Arial" pitchFamily="34" charset="0"/>
                        </a:rPr>
                        <a:t>Commence</a:t>
                      </a:r>
                      <a:endParaRPr lang="en-GB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200" dirty="0">
                          <a:latin typeface="Arial" pitchFamily="34" charset="0"/>
                          <a:cs typeface="Arial" pitchFamily="34" charset="0"/>
                        </a:rPr>
                        <a:t>15 July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October</a:t>
                      </a:r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7 - 10 Jan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itchFamily="34" charset="0"/>
                          <a:cs typeface="Arial" pitchFamily="34" charset="0"/>
                        </a:rPr>
                        <a:t>Registration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200" dirty="0">
                          <a:latin typeface="Arial" pitchFamily="34" charset="0"/>
                          <a:cs typeface="Arial" pitchFamily="34" charset="0"/>
                        </a:rPr>
                        <a:t>16 -  18 July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126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13 January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April</a:t>
                      </a:r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itchFamily="34" charset="0"/>
                          <a:cs typeface="Arial" pitchFamily="34" charset="0"/>
                        </a:rPr>
                        <a:t>Classes commence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21 July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6 October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166">
                <a:tc>
                  <a:txBody>
                    <a:bodyPr/>
                    <a:lstStyle/>
                    <a:p>
                      <a:pPr algn="l"/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May - 20 June</a:t>
                      </a:r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itchFamily="34" charset="0"/>
                          <a:cs typeface="Arial" pitchFamily="34" charset="0"/>
                        </a:rPr>
                        <a:t>Examination commence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10 Nov – 11 Dec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166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28 March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June</a:t>
                      </a:r>
                      <a:endParaRPr lang="en-Z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itchFamily="34" charset="0"/>
                          <a:cs typeface="Arial" pitchFamily="34" charset="0"/>
                        </a:rPr>
                        <a:t>College Close</a:t>
                      </a:r>
                      <a:endParaRPr lang="en-ZA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>
                          <a:latin typeface="Arial" pitchFamily="34" charset="0"/>
                          <a:cs typeface="Arial" pitchFamily="34" charset="0"/>
                        </a:rPr>
                        <a:t>30 September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rial" pitchFamily="34" charset="0"/>
                          <a:cs typeface="Arial" pitchFamily="34" charset="0"/>
                        </a:rPr>
                        <a:t>11 December</a:t>
                      </a:r>
                      <a:endParaRPr lang="en-ZA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726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895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FF0000"/>
      </a:accent2>
      <a:accent3>
        <a:srgbClr val="54A838"/>
      </a:accent3>
      <a:accent4>
        <a:srgbClr val="FF6600"/>
      </a:accent4>
      <a:accent5>
        <a:srgbClr val="54A838"/>
      </a:accent5>
      <a:accent6>
        <a:srgbClr val="FFC000"/>
      </a:accent6>
      <a:hlink>
        <a:srgbClr val="387025"/>
      </a:hlink>
      <a:folHlink>
        <a:srgbClr val="54A8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2730</Words>
  <Application>Microsoft Office PowerPoint</Application>
  <PresentationFormat>A4 Paper (210x297 mm)</PresentationFormat>
  <Paragraphs>666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Courier New</vt:lpstr>
      <vt:lpstr>Lucida Handwriting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Westcol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Chanelle</dc:creator>
  <cp:lastModifiedBy>Salome Du Toit</cp:lastModifiedBy>
  <cp:revision>270</cp:revision>
  <cp:lastPrinted>2019-10-22T13:22:29Z</cp:lastPrinted>
  <dcterms:created xsi:type="dcterms:W3CDTF">2015-07-14T08:03:51Z</dcterms:created>
  <dcterms:modified xsi:type="dcterms:W3CDTF">2024-10-31T09:28:22Z</dcterms:modified>
  <cp:contentStatus/>
</cp:coreProperties>
</file>